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 с тема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556" autoAdjust="0"/>
  </p:normalViewPr>
  <p:slideViewPr>
    <p:cSldViewPr showGuides="1">
      <p:cViewPr varScale="1">
        <p:scale>
          <a:sx n="66" d="100"/>
          <a:sy n="66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09494A-A9FC-46D7-9508-03EBA226F576}" type="datetimeFigureOut">
              <a:rPr lang="bg-BG" smtClean="0"/>
              <a:t>16.10.2020 г.</a:t>
            </a:fld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C84CCC-1304-4324-8BE8-2D43E1F34AA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45985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Месец</a:t>
            </a:r>
            <a:r>
              <a:rPr lang="bg-BG" baseline="0" dirty="0" smtClean="0"/>
              <a:t> септември</a:t>
            </a:r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84CCC-1304-4324-8BE8-2D43E1F34AA3}" type="slidenum">
              <a:rPr lang="bg-BG" smtClean="0"/>
              <a:t>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82452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Месец</a:t>
            </a:r>
            <a:r>
              <a:rPr lang="bg-BG" baseline="0" dirty="0" smtClean="0"/>
              <a:t> септември</a:t>
            </a:r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84CCC-1304-4324-8BE8-2D43E1F34AA3}" type="slidenum">
              <a:rPr lang="bg-BG" smtClean="0"/>
              <a:t>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82452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Месец</a:t>
            </a:r>
            <a:r>
              <a:rPr lang="bg-BG" baseline="0" dirty="0" smtClean="0"/>
              <a:t> септември</a:t>
            </a:r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84CCC-1304-4324-8BE8-2D43E1F34AA3}" type="slidenum">
              <a:rPr lang="bg-BG" smtClean="0"/>
              <a:t>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824524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Месец</a:t>
            </a:r>
            <a:r>
              <a:rPr lang="bg-BG" baseline="0" dirty="0" smtClean="0"/>
              <a:t> септември</a:t>
            </a:r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84CCC-1304-4324-8BE8-2D43E1F34AA3}" type="slidenum">
              <a:rPr lang="bg-BG" smtClean="0"/>
              <a:t>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82452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B9D4-EFB9-40A6-9AD5-5869835CB6AB}" type="datetimeFigureOut">
              <a:rPr lang="bg-BG" smtClean="0"/>
              <a:t>16.10.2020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B759-56F0-41AB-A417-EE9137E7391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67063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B9D4-EFB9-40A6-9AD5-5869835CB6AB}" type="datetimeFigureOut">
              <a:rPr lang="bg-BG" smtClean="0"/>
              <a:t>16.10.2020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B759-56F0-41AB-A417-EE9137E7391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4454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B9D4-EFB9-40A6-9AD5-5869835CB6AB}" type="datetimeFigureOut">
              <a:rPr lang="bg-BG" smtClean="0"/>
              <a:t>16.10.2020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B759-56F0-41AB-A417-EE9137E7391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38547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B9D4-EFB9-40A6-9AD5-5869835CB6AB}" type="datetimeFigureOut">
              <a:rPr lang="bg-BG" smtClean="0"/>
              <a:t>16.10.2020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B759-56F0-41AB-A417-EE9137E7391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23274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B9D4-EFB9-40A6-9AD5-5869835CB6AB}" type="datetimeFigureOut">
              <a:rPr lang="bg-BG" smtClean="0"/>
              <a:t>16.10.2020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B759-56F0-41AB-A417-EE9137E7391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36089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B9D4-EFB9-40A6-9AD5-5869835CB6AB}" type="datetimeFigureOut">
              <a:rPr lang="bg-BG" smtClean="0"/>
              <a:t>16.10.2020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B759-56F0-41AB-A417-EE9137E7391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57408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B9D4-EFB9-40A6-9AD5-5869835CB6AB}" type="datetimeFigureOut">
              <a:rPr lang="bg-BG" smtClean="0"/>
              <a:t>16.10.2020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B759-56F0-41AB-A417-EE9137E7391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05584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B9D4-EFB9-40A6-9AD5-5869835CB6AB}" type="datetimeFigureOut">
              <a:rPr lang="bg-BG" smtClean="0"/>
              <a:t>16.10.2020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B759-56F0-41AB-A417-EE9137E7391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72950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B9D4-EFB9-40A6-9AD5-5869835CB6AB}" type="datetimeFigureOut">
              <a:rPr lang="bg-BG" smtClean="0"/>
              <a:t>16.10.2020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B759-56F0-41AB-A417-EE9137E7391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22475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B9D4-EFB9-40A6-9AD5-5869835CB6AB}" type="datetimeFigureOut">
              <a:rPr lang="bg-BG" smtClean="0"/>
              <a:t>16.10.2020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B759-56F0-41AB-A417-EE9137E7391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32948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B9D4-EFB9-40A6-9AD5-5869835CB6AB}" type="datetimeFigureOut">
              <a:rPr lang="bg-BG" smtClean="0"/>
              <a:t>16.10.2020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B759-56F0-41AB-A417-EE9137E7391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76372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5B9D4-EFB9-40A6-9AD5-5869835CB6AB}" type="datetimeFigureOut">
              <a:rPr lang="bg-BG" smtClean="0"/>
              <a:t>16.10.2020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FB759-56F0-41AB-A417-EE9137E7391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88814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лавие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8" name="Подзаглавие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pic>
        <p:nvPicPr>
          <p:cNvPr id="1026" name="Picture 2" descr="C:\Users\ODZ\Desktop\991-ratio-sveti-patri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91" y="24735"/>
            <a:ext cx="9439276" cy="628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ODZ\Desktop\991-ratio-sveti-patri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3536" y="0"/>
            <a:ext cx="9439276" cy="628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Текстово поле 9"/>
          <p:cNvSpPr txBox="1"/>
          <p:nvPr/>
        </p:nvSpPr>
        <p:spPr>
          <a:xfrm>
            <a:off x="1547664" y="2708920"/>
            <a:ext cx="60486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44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Празничен календар</a:t>
            </a:r>
            <a:endParaRPr lang="bg-BG" sz="4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Текстово поле 12"/>
          <p:cNvSpPr txBox="1"/>
          <p:nvPr/>
        </p:nvSpPr>
        <p:spPr>
          <a:xfrm>
            <a:off x="2411760" y="2132856"/>
            <a:ext cx="4608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Детска градина „ДЕТЕЛИНА“</a:t>
            </a:r>
            <a:endParaRPr lang="bg-BG" sz="2000" b="1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47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ODZ\Desktop\991-ratio-sveti-patri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7638" y="285750"/>
            <a:ext cx="9439276" cy="628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вал 1"/>
          <p:cNvSpPr/>
          <p:nvPr/>
        </p:nvSpPr>
        <p:spPr>
          <a:xfrm>
            <a:off x="1331640" y="1700808"/>
            <a:ext cx="6624736" cy="388843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3600" b="1" u="sng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Месец май</a:t>
            </a:r>
            <a:endParaRPr lang="bg-BG" dirty="0" smtClean="0"/>
          </a:p>
          <a:p>
            <a:pPr algn="ctr"/>
            <a:r>
              <a:rPr lang="bg-BG" sz="2400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Пролетни настроения!</a:t>
            </a:r>
          </a:p>
          <a:p>
            <a:pPr algn="ctr"/>
            <a:r>
              <a:rPr lang="bg-BG" sz="2400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Мамо, татко- коланите спасяват!</a:t>
            </a:r>
          </a:p>
          <a:p>
            <a:pPr algn="ctr"/>
            <a:r>
              <a:rPr lang="bg-BG" sz="2400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Довиждане детска градина!</a:t>
            </a:r>
          </a:p>
          <a:p>
            <a:pPr algn="ctr"/>
            <a:r>
              <a:rPr lang="bg-BG" sz="2400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Предоставяне на продукция от допълнителни дейности: </a:t>
            </a:r>
          </a:p>
          <a:p>
            <a:pPr algn="ctr"/>
            <a:r>
              <a:rPr lang="bg-BG" sz="2400" b="1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народни танци; спортни танци; английски език; пиано</a:t>
            </a:r>
            <a:endParaRPr lang="bg-BG" sz="2400" b="1" dirty="0">
              <a:solidFill>
                <a:srgbClr val="0070C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Усмихнато лице 2"/>
          <p:cNvSpPr/>
          <p:nvPr/>
        </p:nvSpPr>
        <p:spPr>
          <a:xfrm>
            <a:off x="7040579" y="3645024"/>
            <a:ext cx="914400" cy="914400"/>
          </a:xfrm>
          <a:prstGeom prst="smileyFac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5" name="Блоксхема: съединение 4"/>
          <p:cNvSpPr/>
          <p:nvPr/>
        </p:nvSpPr>
        <p:spPr>
          <a:xfrm>
            <a:off x="2123728" y="2780928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6" name="Блоксхема: съединение 5"/>
          <p:cNvSpPr/>
          <p:nvPr/>
        </p:nvSpPr>
        <p:spPr>
          <a:xfrm>
            <a:off x="1691680" y="3645024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7" name="Блоксхема: съединение 6"/>
          <p:cNvSpPr/>
          <p:nvPr/>
        </p:nvSpPr>
        <p:spPr>
          <a:xfrm>
            <a:off x="2088208" y="4427105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979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pic>
        <p:nvPicPr>
          <p:cNvPr id="1026" name="Picture 2" descr="C:\Users\ODZ\Desktop\991-ratio-sveti-patri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91" y="24735"/>
            <a:ext cx="9439276" cy="628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ODZ\Desktop\991-ratio-sveti-patri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3536" y="285750"/>
            <a:ext cx="9439276" cy="628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Овал 9"/>
          <p:cNvSpPr/>
          <p:nvPr/>
        </p:nvSpPr>
        <p:spPr>
          <a:xfrm>
            <a:off x="1609888" y="1976264"/>
            <a:ext cx="5616624" cy="331236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bg-BG" sz="3200" dirty="0" smtClean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ctr"/>
            <a:endParaRPr lang="bg-BG" sz="320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bg-BG" sz="3200" u="sng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Месец септември</a:t>
            </a:r>
          </a:p>
          <a:p>
            <a:pPr algn="ctr"/>
            <a:endParaRPr lang="bg-BG" dirty="0"/>
          </a:p>
          <a:p>
            <a:pPr algn="ctr"/>
            <a:r>
              <a:rPr lang="bg-BG" sz="3600" b="1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15 септември!</a:t>
            </a:r>
          </a:p>
          <a:p>
            <a:pPr algn="ctr"/>
            <a:r>
              <a:rPr lang="bg-BG" sz="3600" b="1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Рожден ден имам!</a:t>
            </a:r>
          </a:p>
          <a:p>
            <a:pPr algn="ctr"/>
            <a:endParaRPr lang="bg-BG" dirty="0"/>
          </a:p>
          <a:p>
            <a:pPr algn="ctr"/>
            <a:endParaRPr lang="bg-BG" dirty="0" smtClean="0"/>
          </a:p>
          <a:p>
            <a:pPr algn="ctr"/>
            <a:endParaRPr lang="bg-BG" dirty="0"/>
          </a:p>
          <a:p>
            <a:pPr algn="ctr"/>
            <a:endParaRPr lang="bg-BG" dirty="0" smtClean="0"/>
          </a:p>
          <a:p>
            <a:pPr algn="ctr"/>
            <a:endParaRPr lang="bg-BG" dirty="0"/>
          </a:p>
          <a:p>
            <a:pPr algn="ctr"/>
            <a:endParaRPr lang="bg-BG" dirty="0" smtClean="0"/>
          </a:p>
          <a:p>
            <a:pPr algn="ctr"/>
            <a:endParaRPr lang="bg-BG" dirty="0"/>
          </a:p>
        </p:txBody>
      </p:sp>
      <p:sp>
        <p:nvSpPr>
          <p:cNvPr id="11" name="Извита стрелка надясно 10"/>
          <p:cNvSpPr/>
          <p:nvPr/>
        </p:nvSpPr>
        <p:spPr>
          <a:xfrm>
            <a:off x="2051720" y="3024372"/>
            <a:ext cx="731520" cy="1216152"/>
          </a:xfrm>
          <a:prstGeom prst="curved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solidFill>
                <a:schemeClr val="tx1"/>
              </a:solidFill>
            </a:endParaRPr>
          </a:p>
        </p:txBody>
      </p:sp>
      <p:sp>
        <p:nvSpPr>
          <p:cNvPr id="12" name="Извита стрелка наляво 11"/>
          <p:cNvSpPr/>
          <p:nvPr/>
        </p:nvSpPr>
        <p:spPr>
          <a:xfrm>
            <a:off x="6300192" y="3012210"/>
            <a:ext cx="731520" cy="1216152"/>
          </a:xfrm>
          <a:prstGeom prst="curvedLef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39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pic>
        <p:nvPicPr>
          <p:cNvPr id="1026" name="Picture 2" descr="C:\Users\ODZ\Desktop\991-ratio-sveti-patri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91" y="24735"/>
            <a:ext cx="9439276" cy="628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ODZ\Desktop\991-ratio-sveti-patri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3536" y="285750"/>
            <a:ext cx="9439276" cy="628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Овал 9"/>
          <p:cNvSpPr/>
          <p:nvPr/>
        </p:nvSpPr>
        <p:spPr>
          <a:xfrm>
            <a:off x="1609888" y="1976264"/>
            <a:ext cx="5616624" cy="331236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bg-BG" sz="3200" dirty="0" smtClean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ctr"/>
            <a:endParaRPr lang="bg-BG" sz="320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ctr"/>
            <a:endParaRPr lang="bg-BG" sz="3200" u="sng" dirty="0" smtClean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bg-BG" sz="3200" u="sng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Месец октомври</a:t>
            </a:r>
          </a:p>
          <a:p>
            <a:pPr algn="ctr"/>
            <a:endParaRPr lang="bg-BG" dirty="0"/>
          </a:p>
          <a:p>
            <a:pPr algn="ctr"/>
            <a:r>
              <a:rPr lang="bg-BG" sz="3200" b="1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Златна есен!</a:t>
            </a:r>
          </a:p>
          <a:p>
            <a:pPr algn="ctr"/>
            <a:r>
              <a:rPr lang="bg-BG" sz="3200" b="1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Пресичам безопасно!</a:t>
            </a:r>
          </a:p>
          <a:p>
            <a:pPr algn="ctr"/>
            <a:r>
              <a:rPr lang="bg-BG" sz="3200" b="1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Рожден ден имам!</a:t>
            </a:r>
          </a:p>
          <a:p>
            <a:pPr algn="ctr"/>
            <a:endParaRPr lang="bg-BG" dirty="0"/>
          </a:p>
          <a:p>
            <a:pPr algn="ctr"/>
            <a:endParaRPr lang="bg-BG" dirty="0" smtClean="0"/>
          </a:p>
          <a:p>
            <a:pPr algn="ctr"/>
            <a:endParaRPr lang="bg-BG" dirty="0"/>
          </a:p>
          <a:p>
            <a:pPr algn="ctr"/>
            <a:endParaRPr lang="bg-BG" dirty="0" smtClean="0"/>
          </a:p>
          <a:p>
            <a:pPr algn="ctr"/>
            <a:endParaRPr lang="bg-BG" dirty="0"/>
          </a:p>
          <a:p>
            <a:pPr algn="ctr"/>
            <a:endParaRPr lang="bg-BG" dirty="0" smtClean="0"/>
          </a:p>
          <a:p>
            <a:pPr algn="ctr"/>
            <a:endParaRPr lang="bg-BG" dirty="0"/>
          </a:p>
        </p:txBody>
      </p:sp>
      <p:sp>
        <p:nvSpPr>
          <p:cNvPr id="4" name="Слънце 3"/>
          <p:cNvSpPr/>
          <p:nvPr/>
        </p:nvSpPr>
        <p:spPr>
          <a:xfrm>
            <a:off x="6259487" y="2971800"/>
            <a:ext cx="914400" cy="914400"/>
          </a:xfrm>
          <a:prstGeom prst="su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5" name="Слънце 4"/>
          <p:cNvSpPr/>
          <p:nvPr/>
        </p:nvSpPr>
        <p:spPr>
          <a:xfrm>
            <a:off x="2205945" y="2514600"/>
            <a:ext cx="914400" cy="914400"/>
          </a:xfrm>
          <a:prstGeom prst="su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089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pic>
        <p:nvPicPr>
          <p:cNvPr id="1026" name="Picture 2" descr="C:\Users\ODZ\Desktop\991-ratio-sveti-patri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91" y="24735"/>
            <a:ext cx="9439276" cy="628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ODZ\Desktop\991-ratio-sveti-patri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3536" y="285750"/>
            <a:ext cx="9439276" cy="628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Овал 9"/>
          <p:cNvSpPr/>
          <p:nvPr/>
        </p:nvSpPr>
        <p:spPr>
          <a:xfrm>
            <a:off x="1609888" y="1976264"/>
            <a:ext cx="5616624" cy="331236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bg-BG" sz="3200" dirty="0" smtClean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ctr"/>
            <a:endParaRPr lang="bg-BG" sz="320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ctr"/>
            <a:endParaRPr lang="bg-BG" sz="3200" u="sng" dirty="0" smtClean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ctr"/>
            <a:endParaRPr lang="bg-BG" sz="3200" u="sng" dirty="0" smtClean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ctr"/>
            <a:endParaRPr lang="bg-BG" sz="3200" b="1" dirty="0" smtClean="0">
              <a:solidFill>
                <a:srgbClr val="00B050"/>
              </a:solidFill>
              <a:latin typeface="Mistral" panose="03090702030407020403" pitchFamily="66" charset="0"/>
            </a:endParaRPr>
          </a:p>
          <a:p>
            <a:pPr algn="ctr"/>
            <a:r>
              <a:rPr lang="bg-BG" sz="2800" b="1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Месец на професиите!</a:t>
            </a:r>
          </a:p>
          <a:p>
            <a:pPr algn="ctr"/>
            <a:r>
              <a:rPr lang="bg-BG" sz="2800" b="1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За будителите!</a:t>
            </a:r>
          </a:p>
          <a:p>
            <a:pPr algn="ctr"/>
            <a:r>
              <a:rPr lang="bg-BG" sz="2800" b="1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Какво ни подарява есента?</a:t>
            </a:r>
          </a:p>
          <a:p>
            <a:pPr algn="ctr"/>
            <a:r>
              <a:rPr lang="bg-BG" sz="2800" b="1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Моето семейство!</a:t>
            </a:r>
          </a:p>
          <a:p>
            <a:pPr algn="ctr"/>
            <a:r>
              <a:rPr lang="bg-BG" sz="2800" b="1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Есен вълшебниц</a:t>
            </a:r>
            <a:r>
              <a:rPr lang="bg-BG" sz="3200" b="1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а!</a:t>
            </a:r>
          </a:p>
          <a:p>
            <a:pPr algn="ctr"/>
            <a:r>
              <a:rPr lang="bg-BG" sz="2800" b="1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Рожден ден имам!</a:t>
            </a:r>
          </a:p>
          <a:p>
            <a:pPr algn="ctr"/>
            <a:endParaRPr lang="bg-BG" sz="3200" b="1" dirty="0" smtClean="0">
              <a:solidFill>
                <a:srgbClr val="00B050"/>
              </a:solidFill>
              <a:latin typeface="Mistral" panose="03090702030407020403" pitchFamily="66" charset="0"/>
            </a:endParaRPr>
          </a:p>
          <a:p>
            <a:pPr algn="ctr"/>
            <a:endParaRPr lang="bg-BG" dirty="0"/>
          </a:p>
          <a:p>
            <a:pPr algn="ctr"/>
            <a:endParaRPr lang="bg-BG" dirty="0" smtClean="0"/>
          </a:p>
          <a:p>
            <a:pPr algn="ctr"/>
            <a:endParaRPr lang="bg-BG" dirty="0"/>
          </a:p>
          <a:p>
            <a:pPr algn="ctr"/>
            <a:endParaRPr lang="bg-BG" dirty="0" smtClean="0"/>
          </a:p>
          <a:p>
            <a:pPr algn="ctr"/>
            <a:endParaRPr lang="bg-BG" dirty="0"/>
          </a:p>
          <a:p>
            <a:pPr algn="ctr"/>
            <a:endParaRPr lang="bg-BG" dirty="0" smtClean="0"/>
          </a:p>
          <a:p>
            <a:pPr algn="ctr"/>
            <a:endParaRPr lang="bg-BG" dirty="0"/>
          </a:p>
        </p:txBody>
      </p:sp>
      <p:sp>
        <p:nvSpPr>
          <p:cNvPr id="4" name="Овал 3"/>
          <p:cNvSpPr/>
          <p:nvPr/>
        </p:nvSpPr>
        <p:spPr>
          <a:xfrm flipH="1" flipV="1">
            <a:off x="6300192" y="4293096"/>
            <a:ext cx="288032" cy="2286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/>
          </a:p>
        </p:txBody>
      </p:sp>
      <p:sp>
        <p:nvSpPr>
          <p:cNvPr id="6" name="Овал 5"/>
          <p:cNvSpPr/>
          <p:nvPr/>
        </p:nvSpPr>
        <p:spPr>
          <a:xfrm>
            <a:off x="2267744" y="3933056"/>
            <a:ext cx="432048" cy="36004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7" name="Овал 6"/>
          <p:cNvSpPr/>
          <p:nvPr/>
        </p:nvSpPr>
        <p:spPr>
          <a:xfrm>
            <a:off x="5940152" y="2769670"/>
            <a:ext cx="360040" cy="2286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8" name="Овал 7"/>
          <p:cNvSpPr/>
          <p:nvPr/>
        </p:nvSpPr>
        <p:spPr>
          <a:xfrm>
            <a:off x="2699792" y="1268760"/>
            <a:ext cx="3240360" cy="9144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28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Месец ноември</a:t>
            </a:r>
            <a:endParaRPr lang="bg-BG" sz="28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ODZ\Desktop\991-ratio-sveti-patri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7638" y="285750"/>
            <a:ext cx="9439276" cy="628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вал 1"/>
          <p:cNvSpPr/>
          <p:nvPr/>
        </p:nvSpPr>
        <p:spPr>
          <a:xfrm>
            <a:off x="1403648" y="1934975"/>
            <a:ext cx="6480720" cy="348153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bg-BG" dirty="0" smtClean="0"/>
          </a:p>
          <a:p>
            <a:pPr algn="ctr"/>
            <a:endParaRPr lang="bg-BG" dirty="0" smtClean="0"/>
          </a:p>
          <a:p>
            <a:pPr algn="ctr"/>
            <a:endParaRPr lang="bg-BG" dirty="0" smtClean="0"/>
          </a:p>
          <a:p>
            <a:pPr algn="ctr"/>
            <a:endParaRPr lang="bg-BG" dirty="0"/>
          </a:p>
          <a:p>
            <a:pPr algn="ctr"/>
            <a:endParaRPr lang="bg-BG" sz="3600" dirty="0" smtClean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ctr"/>
            <a:endParaRPr lang="bg-BG" sz="3600" dirty="0" smtClean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ctr"/>
            <a:endParaRPr lang="bg-BG" sz="3600" dirty="0" smtClean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ctr"/>
            <a:endParaRPr lang="bg-BG" sz="3600" dirty="0" smtClean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ctr"/>
            <a:endParaRPr lang="bg-BG" sz="360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bg-BG" sz="3600" b="1" u="sng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Месец декември</a:t>
            </a:r>
          </a:p>
          <a:p>
            <a:pPr algn="ctr"/>
            <a:endParaRPr lang="bg-BG" sz="2600" b="1" dirty="0" smtClean="0">
              <a:solidFill>
                <a:schemeClr val="accent6">
                  <a:lumMod val="75000"/>
                </a:schemeClr>
              </a:solidFill>
              <a:latin typeface="Mistral" panose="03090702030407020403" pitchFamily="66" charset="0"/>
            </a:endParaRPr>
          </a:p>
          <a:p>
            <a:pPr algn="ctr"/>
            <a:r>
              <a:rPr lang="bg-BG" sz="2800" b="1" dirty="0" smtClean="0">
                <a:solidFill>
                  <a:schemeClr val="accent6">
                    <a:lumMod val="75000"/>
                  </a:schemeClr>
                </a:solidFill>
                <a:latin typeface="Monotype Corsiva" panose="03010101010201010101" pitchFamily="66" charset="0"/>
              </a:rPr>
              <a:t>Работилницата на дядо Коледа!</a:t>
            </a:r>
          </a:p>
          <a:p>
            <a:pPr algn="ctr"/>
            <a:r>
              <a:rPr lang="bg-BG" sz="2800" b="1" dirty="0" smtClean="0">
                <a:solidFill>
                  <a:schemeClr val="accent6">
                    <a:lumMod val="75000"/>
                  </a:schemeClr>
                </a:solidFill>
                <a:latin typeface="Monotype Corsiva" panose="03010101010201010101" pitchFamily="66" charset="0"/>
              </a:rPr>
              <a:t>Дядо Коледа дойде, с дар за всяко дете!</a:t>
            </a:r>
          </a:p>
          <a:p>
            <a:pPr algn="ctr"/>
            <a:r>
              <a:rPr lang="bg-BG" sz="2800" b="1" dirty="0" err="1" smtClean="0">
                <a:solidFill>
                  <a:schemeClr val="accent6">
                    <a:lumMod val="75000"/>
                  </a:schemeClr>
                </a:solidFill>
                <a:latin typeface="Monotype Corsiva" panose="03010101010201010101" pitchFamily="66" charset="0"/>
              </a:rPr>
              <a:t>Ой</a:t>
            </a:r>
            <a:r>
              <a:rPr lang="bg-BG" sz="2800" b="1" dirty="0">
                <a:solidFill>
                  <a:schemeClr val="accent6">
                    <a:lumMod val="75000"/>
                  </a:schemeClr>
                </a:solidFill>
                <a:latin typeface="Monotype Corsiva" panose="03010101010201010101" pitchFamily="66" charset="0"/>
              </a:rPr>
              <a:t> </a:t>
            </a:r>
            <a:r>
              <a:rPr lang="bg-BG" sz="2800" b="1" dirty="0" smtClean="0">
                <a:solidFill>
                  <a:schemeClr val="accent6">
                    <a:lumMod val="75000"/>
                  </a:schemeClr>
                </a:solidFill>
                <a:latin typeface="Monotype Corsiva" panose="03010101010201010101" pitchFamily="66" charset="0"/>
              </a:rPr>
              <a:t> </a:t>
            </a:r>
            <a:r>
              <a:rPr lang="bg-BG" sz="2800" b="1" dirty="0" err="1" smtClean="0">
                <a:solidFill>
                  <a:schemeClr val="accent6">
                    <a:lumMod val="75000"/>
                  </a:schemeClr>
                </a:solidFill>
                <a:latin typeface="Monotype Corsiva" panose="03010101010201010101" pitchFamily="66" charset="0"/>
              </a:rPr>
              <a:t>Коледо</a:t>
            </a:r>
            <a:r>
              <a:rPr lang="bg-BG" sz="2800" b="1" dirty="0" smtClean="0">
                <a:solidFill>
                  <a:schemeClr val="accent6">
                    <a:lumMod val="75000"/>
                  </a:schemeClr>
                </a:solidFill>
                <a:latin typeface="Monotype Corsiva" panose="03010101010201010101" pitchFamily="66" charset="0"/>
              </a:rPr>
              <a:t>, мой </a:t>
            </a:r>
            <a:r>
              <a:rPr lang="bg-BG" sz="2800" b="1" dirty="0" err="1" smtClean="0">
                <a:solidFill>
                  <a:schemeClr val="accent6">
                    <a:lumMod val="75000"/>
                  </a:schemeClr>
                </a:solidFill>
                <a:latin typeface="Monotype Corsiva" panose="03010101010201010101" pitchFamily="66" charset="0"/>
              </a:rPr>
              <a:t>Коледо</a:t>
            </a:r>
            <a:r>
              <a:rPr lang="bg-BG" sz="2800" b="1" dirty="0" smtClean="0">
                <a:solidFill>
                  <a:schemeClr val="accent6">
                    <a:lumMod val="75000"/>
                  </a:schemeClr>
                </a:solidFill>
                <a:latin typeface="Monotype Corsiva" panose="03010101010201010101" pitchFamily="66" charset="0"/>
              </a:rPr>
              <a:t>!</a:t>
            </a:r>
          </a:p>
          <a:p>
            <a:pPr algn="ctr"/>
            <a:r>
              <a:rPr lang="bg-BG" sz="2800" b="1" dirty="0" smtClean="0">
                <a:solidFill>
                  <a:schemeClr val="accent6">
                    <a:lumMod val="75000"/>
                  </a:schemeClr>
                </a:solidFill>
                <a:latin typeface="Monotype Corsiva" panose="03010101010201010101" pitchFamily="66" charset="0"/>
              </a:rPr>
              <a:t>Рожден ден имам!</a:t>
            </a:r>
          </a:p>
          <a:p>
            <a:pPr algn="ctr"/>
            <a:endParaRPr lang="bg-BG" dirty="0" smtClean="0"/>
          </a:p>
          <a:p>
            <a:pPr algn="ctr"/>
            <a:endParaRPr lang="bg-BG" dirty="0" smtClean="0"/>
          </a:p>
          <a:p>
            <a:pPr algn="ctr"/>
            <a:endParaRPr lang="bg-BG" dirty="0" smtClean="0"/>
          </a:p>
          <a:p>
            <a:pPr algn="ctr"/>
            <a:endParaRPr lang="bg-BG" dirty="0" smtClean="0"/>
          </a:p>
          <a:p>
            <a:pPr algn="ctr"/>
            <a:endParaRPr lang="bg-BG" dirty="0"/>
          </a:p>
          <a:p>
            <a:pPr algn="ctr"/>
            <a:endParaRPr lang="bg-BG" dirty="0" smtClean="0"/>
          </a:p>
          <a:p>
            <a:pPr algn="ctr"/>
            <a:endParaRPr lang="bg-BG" dirty="0"/>
          </a:p>
          <a:p>
            <a:pPr algn="ctr"/>
            <a:endParaRPr lang="bg-BG" dirty="0" smtClean="0"/>
          </a:p>
          <a:p>
            <a:pPr algn="ctr"/>
            <a:endParaRPr lang="bg-BG" dirty="0"/>
          </a:p>
          <a:p>
            <a:pPr algn="ctr"/>
            <a:endParaRPr lang="bg-BG" dirty="0" smtClean="0"/>
          </a:p>
          <a:p>
            <a:pPr algn="ctr"/>
            <a:endParaRPr lang="bg-BG" dirty="0"/>
          </a:p>
          <a:p>
            <a:pPr algn="ctr"/>
            <a:endParaRPr lang="bg-BG" dirty="0" smtClean="0"/>
          </a:p>
          <a:p>
            <a:pPr algn="ctr"/>
            <a:endParaRPr lang="bg-BG" dirty="0"/>
          </a:p>
          <a:p>
            <a:pPr algn="ctr"/>
            <a:endParaRPr lang="bg-BG" dirty="0" smtClean="0"/>
          </a:p>
          <a:p>
            <a:pPr algn="ctr"/>
            <a:endParaRPr lang="bg-BG" dirty="0"/>
          </a:p>
        </p:txBody>
      </p:sp>
      <p:sp>
        <p:nvSpPr>
          <p:cNvPr id="3" name="Овал 2"/>
          <p:cNvSpPr/>
          <p:nvPr/>
        </p:nvSpPr>
        <p:spPr>
          <a:xfrm>
            <a:off x="1763688" y="3068960"/>
            <a:ext cx="372616" cy="52920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4" name="Овал 3"/>
          <p:cNvSpPr/>
          <p:nvPr/>
        </p:nvSpPr>
        <p:spPr>
          <a:xfrm>
            <a:off x="6804248" y="4293096"/>
            <a:ext cx="914400" cy="9144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5" name="Овал 4"/>
          <p:cNvSpPr/>
          <p:nvPr/>
        </p:nvSpPr>
        <p:spPr>
          <a:xfrm>
            <a:off x="7261448" y="3068960"/>
            <a:ext cx="914400" cy="9144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1382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ODZ\Desktop\991-ratio-sveti-patri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7638" y="285750"/>
            <a:ext cx="9439276" cy="628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вал 2"/>
          <p:cNvSpPr/>
          <p:nvPr/>
        </p:nvSpPr>
        <p:spPr>
          <a:xfrm>
            <a:off x="1403648" y="1551755"/>
            <a:ext cx="6552728" cy="381642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4800" u="sng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Месец януари </a:t>
            </a:r>
          </a:p>
          <a:p>
            <a:pPr algn="ctr"/>
            <a:endParaRPr lang="bg-BG" dirty="0"/>
          </a:p>
          <a:p>
            <a:pPr algn="ctr"/>
            <a:r>
              <a:rPr lang="bg-BG" sz="3600" b="1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На червено спри, на зелено премини!</a:t>
            </a:r>
          </a:p>
          <a:p>
            <a:pPr algn="ctr"/>
            <a:r>
              <a:rPr lang="bg-BG" sz="3600" b="1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Рожден ден имам!</a:t>
            </a:r>
          </a:p>
          <a:p>
            <a:pPr algn="ctr"/>
            <a:endParaRPr lang="bg-BG" dirty="0"/>
          </a:p>
        </p:txBody>
      </p:sp>
      <p:sp>
        <p:nvSpPr>
          <p:cNvPr id="4" name="Овал 3"/>
          <p:cNvSpPr/>
          <p:nvPr/>
        </p:nvSpPr>
        <p:spPr>
          <a:xfrm>
            <a:off x="7452320" y="2492896"/>
            <a:ext cx="914400" cy="9144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5" name="Овал 4"/>
          <p:cNvSpPr/>
          <p:nvPr/>
        </p:nvSpPr>
        <p:spPr>
          <a:xfrm>
            <a:off x="1835696" y="4149080"/>
            <a:ext cx="914400" cy="9144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6" name="Овал 5"/>
          <p:cNvSpPr/>
          <p:nvPr/>
        </p:nvSpPr>
        <p:spPr>
          <a:xfrm>
            <a:off x="5076056" y="1551755"/>
            <a:ext cx="576064" cy="581101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1569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ODZ\Desktop\991-ratio-sveti-patri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719" y="285750"/>
            <a:ext cx="9439276" cy="628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вал 1"/>
          <p:cNvSpPr/>
          <p:nvPr/>
        </p:nvSpPr>
        <p:spPr>
          <a:xfrm>
            <a:off x="1187624" y="2060848"/>
            <a:ext cx="7200800" cy="2664296"/>
          </a:xfrm>
          <a:prstGeom prst="ellipse">
            <a:avLst/>
          </a:prstGeom>
        </p:spPr>
        <p:style>
          <a:lnRef idx="1">
            <a:schemeClr val="accent6"/>
          </a:lnRef>
          <a:fillRef idx="1003">
            <a:schemeClr val="lt2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3200" b="1" u="sng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Месец февруари</a:t>
            </a:r>
          </a:p>
          <a:p>
            <a:pPr algn="ctr"/>
            <a:endParaRPr lang="bg-BG" dirty="0" smtClean="0"/>
          </a:p>
          <a:p>
            <a:pPr algn="ctr"/>
            <a:r>
              <a:rPr lang="bg-BG" sz="3200" b="1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Аз съм Левски!</a:t>
            </a:r>
          </a:p>
          <a:p>
            <a:pPr algn="ctr"/>
            <a:r>
              <a:rPr lang="bg-BG" sz="3200" b="1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Бели и червени!</a:t>
            </a:r>
          </a:p>
          <a:p>
            <a:pPr algn="ctr"/>
            <a:r>
              <a:rPr lang="bg-BG" sz="3200" b="1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Рожден ден имам!</a:t>
            </a:r>
            <a:endParaRPr lang="bg-BG" sz="3200" b="1" dirty="0">
              <a:solidFill>
                <a:srgbClr val="C000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7308304" y="2564904"/>
            <a:ext cx="914400" cy="9144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4" name="Овал 3"/>
          <p:cNvSpPr/>
          <p:nvPr/>
        </p:nvSpPr>
        <p:spPr>
          <a:xfrm>
            <a:off x="2339752" y="4365104"/>
            <a:ext cx="914400" cy="9144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5" name="Овал 4"/>
          <p:cNvSpPr/>
          <p:nvPr/>
        </p:nvSpPr>
        <p:spPr>
          <a:xfrm flipH="1" flipV="1">
            <a:off x="4355974" y="1772816"/>
            <a:ext cx="576065" cy="44638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3928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ODZ\Desktop\991-ratio-sveti-patri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7638" y="285750"/>
            <a:ext cx="9439276" cy="62865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2" name="Овал 1"/>
          <p:cNvSpPr/>
          <p:nvPr/>
        </p:nvSpPr>
        <p:spPr>
          <a:xfrm>
            <a:off x="1226096" y="1772816"/>
            <a:ext cx="6444716" cy="331236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3600" b="1" u="sng" dirty="0" smtClean="0">
                <a:solidFill>
                  <a:schemeClr val="accent3">
                    <a:lumMod val="75000"/>
                  </a:schemeClr>
                </a:solidFill>
                <a:latin typeface="Comic Sans MS" panose="030F0702030302020204" pitchFamily="66" charset="0"/>
              </a:rPr>
              <a:t>Месец март</a:t>
            </a:r>
          </a:p>
          <a:p>
            <a:pPr algn="ctr"/>
            <a:endParaRPr lang="bg-BG" dirty="0" smtClean="0"/>
          </a:p>
          <a:p>
            <a:pPr algn="ctr"/>
            <a:r>
              <a:rPr lang="bg-BG" sz="2800" b="1" dirty="0" err="1" smtClean="0">
                <a:solidFill>
                  <a:schemeClr val="accent6">
                    <a:lumMod val="75000"/>
                  </a:schemeClr>
                </a:solidFill>
                <a:latin typeface="Monotype Corsiva" panose="03010101010201010101" pitchFamily="66" charset="0"/>
              </a:rPr>
              <a:t>Пижо</a:t>
            </a:r>
            <a:r>
              <a:rPr lang="bg-BG" sz="2800" b="1" dirty="0" smtClean="0">
                <a:solidFill>
                  <a:schemeClr val="accent6">
                    <a:lumMod val="75000"/>
                  </a:schemeClr>
                </a:solidFill>
                <a:latin typeface="Monotype Corsiva" panose="03010101010201010101" pitchFamily="66" charset="0"/>
              </a:rPr>
              <a:t> и </a:t>
            </a:r>
            <a:r>
              <a:rPr lang="bg-BG" sz="2800" b="1" dirty="0" err="1" smtClean="0">
                <a:solidFill>
                  <a:schemeClr val="accent6">
                    <a:lumMod val="75000"/>
                  </a:schemeClr>
                </a:solidFill>
                <a:latin typeface="Monotype Corsiva" panose="03010101010201010101" pitchFamily="66" charset="0"/>
              </a:rPr>
              <a:t>Пенда</a:t>
            </a:r>
            <a:r>
              <a:rPr lang="bg-BG" sz="2800" b="1" dirty="0" smtClean="0">
                <a:solidFill>
                  <a:schemeClr val="accent6">
                    <a:lumMod val="75000"/>
                  </a:schemeClr>
                </a:solidFill>
                <a:latin typeface="Monotype Corsiva" panose="03010101010201010101" pitchFamily="66" charset="0"/>
              </a:rPr>
              <a:t>!</a:t>
            </a:r>
          </a:p>
          <a:p>
            <a:pPr algn="ctr"/>
            <a:r>
              <a:rPr lang="bg-BG" sz="2800" b="1" dirty="0" smtClean="0">
                <a:solidFill>
                  <a:schemeClr val="accent6">
                    <a:lumMod val="75000"/>
                  </a:schemeClr>
                </a:solidFill>
                <a:latin typeface="Monotype Corsiva" panose="03010101010201010101" pitchFamily="66" charset="0"/>
              </a:rPr>
              <a:t>Прочети ми, разкажи ми за 3- ти март!</a:t>
            </a:r>
          </a:p>
          <a:p>
            <a:pPr algn="ctr"/>
            <a:r>
              <a:rPr lang="bg-BG" sz="2800" b="1" dirty="0" smtClean="0">
                <a:solidFill>
                  <a:schemeClr val="accent6">
                    <a:lumMod val="75000"/>
                  </a:schemeClr>
                </a:solidFill>
                <a:latin typeface="Monotype Corsiva" panose="03010101010201010101" pitchFamily="66" charset="0"/>
              </a:rPr>
              <a:t>За мама с обич!</a:t>
            </a:r>
          </a:p>
          <a:p>
            <a:pPr algn="ctr"/>
            <a:r>
              <a:rPr lang="bg-BG" sz="2800" b="1" dirty="0" smtClean="0">
                <a:solidFill>
                  <a:schemeClr val="accent6">
                    <a:lumMod val="75000"/>
                  </a:schemeClr>
                </a:solidFill>
                <a:latin typeface="Monotype Corsiva" panose="03010101010201010101" pitchFamily="66" charset="0"/>
              </a:rPr>
              <a:t>Рожден ден имам!</a:t>
            </a:r>
          </a:p>
          <a:p>
            <a:pPr algn="ctr"/>
            <a:endParaRPr lang="bg-BG" dirty="0"/>
          </a:p>
        </p:txBody>
      </p:sp>
      <p:sp>
        <p:nvSpPr>
          <p:cNvPr id="3" name="Овал 2"/>
          <p:cNvSpPr/>
          <p:nvPr/>
        </p:nvSpPr>
        <p:spPr>
          <a:xfrm>
            <a:off x="6660232" y="2420888"/>
            <a:ext cx="914400" cy="38519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6" name="Усмихнато лице 5"/>
          <p:cNvSpPr/>
          <p:nvPr/>
        </p:nvSpPr>
        <p:spPr>
          <a:xfrm>
            <a:off x="1907704" y="4077072"/>
            <a:ext cx="914400" cy="914400"/>
          </a:xfrm>
          <a:prstGeom prst="smileyFac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233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ODZ\Desktop\991-ratio-sveti-patri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7638" y="285750"/>
            <a:ext cx="9439276" cy="628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вал 2"/>
          <p:cNvSpPr/>
          <p:nvPr/>
        </p:nvSpPr>
        <p:spPr>
          <a:xfrm>
            <a:off x="1403648" y="2108019"/>
            <a:ext cx="6336704" cy="302433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bg-BG" sz="3600" b="1" u="sng" dirty="0" smtClean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bg-BG" sz="3600" b="1" u="sng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Месец април</a:t>
            </a:r>
          </a:p>
          <a:p>
            <a:pPr algn="ctr"/>
            <a:endParaRPr lang="bg-BG" sz="3600" b="1" u="sng" dirty="0" smtClean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bg-BG" sz="2400" b="1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Светът на книгата е и мой свят!</a:t>
            </a:r>
          </a:p>
          <a:p>
            <a:pPr algn="ctr"/>
            <a:r>
              <a:rPr lang="bg-BG" sz="2400" b="1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Книжки сладкодумни!</a:t>
            </a:r>
          </a:p>
          <a:p>
            <a:pPr algn="ctr"/>
            <a:r>
              <a:rPr lang="bg-BG" sz="2400" b="1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Шарен </a:t>
            </a:r>
            <a:r>
              <a:rPr lang="bg-BG" sz="2400" b="1" dirty="0">
                <a:solidFill>
                  <a:srgbClr val="0070C0"/>
                </a:solidFill>
                <a:latin typeface="Monotype Corsiva" panose="03010101010201010101" pitchFamily="66" charset="0"/>
              </a:rPr>
              <a:t>В</a:t>
            </a:r>
            <a:r>
              <a:rPr lang="bg-BG" sz="2400" b="1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еликден!</a:t>
            </a:r>
          </a:p>
          <a:p>
            <a:pPr algn="ctr"/>
            <a:r>
              <a:rPr lang="bg-BG" sz="2400" b="1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Рожден ден имам!</a:t>
            </a:r>
          </a:p>
          <a:p>
            <a:pPr algn="ctr"/>
            <a:endParaRPr lang="bg-BG" sz="2400" b="1" dirty="0" smtClean="0">
              <a:solidFill>
                <a:srgbClr val="0070C0"/>
              </a:solidFill>
              <a:latin typeface="Monotype Corsiva" panose="03010101010201010101" pitchFamily="66" charset="0"/>
            </a:endParaRPr>
          </a:p>
          <a:p>
            <a:pPr algn="ctr"/>
            <a:endParaRPr lang="bg-BG" dirty="0"/>
          </a:p>
        </p:txBody>
      </p:sp>
      <p:sp>
        <p:nvSpPr>
          <p:cNvPr id="4" name="Пръстен 3"/>
          <p:cNvSpPr/>
          <p:nvPr/>
        </p:nvSpPr>
        <p:spPr>
          <a:xfrm>
            <a:off x="1403648" y="3115816"/>
            <a:ext cx="914400" cy="914400"/>
          </a:xfrm>
          <a:prstGeom prst="don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solidFill>
                <a:schemeClr val="tx1"/>
              </a:solidFill>
            </a:endParaRPr>
          </a:p>
        </p:txBody>
      </p:sp>
      <p:sp>
        <p:nvSpPr>
          <p:cNvPr id="5" name="Пръстен 4"/>
          <p:cNvSpPr/>
          <p:nvPr/>
        </p:nvSpPr>
        <p:spPr>
          <a:xfrm>
            <a:off x="6851104" y="3145092"/>
            <a:ext cx="914400" cy="914400"/>
          </a:xfrm>
          <a:prstGeom prst="don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49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196</Words>
  <Application>Microsoft Office PowerPoint</Application>
  <PresentationFormat>Презентация на цял екран (4:3)</PresentationFormat>
  <Paragraphs>108</Paragraphs>
  <Slides>10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10</vt:i4>
      </vt:variant>
    </vt:vector>
  </HeadingPairs>
  <TitlesOfParts>
    <vt:vector size="11" baseType="lpstr">
      <vt:lpstr>Office тема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PowerPoint</dc:title>
  <dc:creator>ODZ</dc:creator>
  <cp:lastModifiedBy>ODZ</cp:lastModifiedBy>
  <cp:revision>18</cp:revision>
  <dcterms:created xsi:type="dcterms:W3CDTF">2020-10-16T09:02:02Z</dcterms:created>
  <dcterms:modified xsi:type="dcterms:W3CDTF">2020-10-16T12:58:22Z</dcterms:modified>
</cp:coreProperties>
</file>